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84" d="100"/>
          <a:sy n="84" d="100"/>
        </p:scale>
        <p:origin x="-480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43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</a:p>
        </p:txBody>
      </p:sp>
      <p:sp>
        <p:nvSpPr>
          <p:cNvPr id="44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45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6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31DB2B29-E447-4A83-B45F-CC6927409CEE}" type="slidenum"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36510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Linear layout of scale has disadvantages of changing focus (regions in the center of the image receive more attention), </a:t>
            </a:r>
          </a:p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broken adjacency (neighbouring points</a:t>
            </a:r>
          </a:p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 a linear scale are separated), broken continuity (data tracks are difficult to follow from one edge of the figure to another), </a:t>
            </a:r>
          </a:p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non-uniform data emphasis</a:t>
            </a:r>
          </a:p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(center and edge of the axis are not perceived uniformly - the edge implies periphery, which may not apply.</a:t>
            </a:r>
          </a:p>
        </p:txBody>
      </p:sp>
      <p:sp>
        <p:nvSpPr>
          <p:cNvPr id="12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B0265732-EB1A-4AD4-B6A9-D27A4E7E15C7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6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Label size of tick</a:t>
            </a:r>
          </a:p>
        </p:txBody>
      </p:sp>
      <p:sp>
        <p:nvSpPr>
          <p:cNvPr id="14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CED2342B-0CF3-4990-B300-E952AE4A7842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22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karyotype</a:t>
            </a:r>
          </a:p>
        </p:txBody>
      </p:sp>
      <p:sp>
        <p:nvSpPr>
          <p:cNvPr id="14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F6C32493-F0E5-49D8-A548-C13354E86196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23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Name in the karyotype</a:t>
            </a:r>
          </a:p>
        </p:txBody>
      </p:sp>
      <p:sp>
        <p:nvSpPr>
          <p:cNvPr id="15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A301BF72-CDC8-4A59-AF8C-E584ED3499F7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24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Color of karyotype</a:t>
            </a:r>
          </a:p>
        </p:txBody>
      </p:sp>
      <p:sp>
        <p:nvSpPr>
          <p:cNvPr id="15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E10BCB95-1B25-466E-97CF-926D84E1D6C0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26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pPr marL="216000" indent="-216000" algn="just"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This is the basic file format of a Circos  image. </a:t>
            </a:r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The main configuration file contains a reference file for the karyotype information, information about the chromosome scale, reference files for ideogram and tick mark display (these are separate files to keep the main .conf file manageable), </a:t>
            </a:r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 algn="just"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Units You can make circos images measured in megabases or  centimorgans chromosome_units – in the main configuration file, this specifies the value for the abbreviation ‘u’. Since basepair values are typically many millions, u can be used  to shorten the notation in configuration files.</a:t>
            </a:r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2347D6EA-7169-4CB8-B126-9B971129C486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13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Ideograms (the blue bands in the image) are a representation of each chromosome. </a:t>
            </a:r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They can be turned on or off, but their position and formatting information is still required in  every main configuration file. </a:t>
            </a:r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Banding information can be displayed on the ideograms as well. </a:t>
            </a:r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The position of the ideograms is very important as it is the reference for all labels,  data tracks and links in the image.</a:t>
            </a:r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0127DF8D-7E0B-49A9-840E-203B16632D54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14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Change in radius</a:t>
            </a:r>
          </a:p>
        </p:txBody>
      </p:sp>
      <p:sp>
        <p:nvSpPr>
          <p:cNvPr id="13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34A9667-30BF-47F2-AC8C-751C631A2DB2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15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Change in the thickness</a:t>
            </a:r>
          </a:p>
        </p:txBody>
      </p:sp>
      <p:sp>
        <p:nvSpPr>
          <p:cNvPr id="13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FE40F4E2-EF93-4DD5-8F29-F42C6B6A53B5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16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Lable radius</a:t>
            </a:r>
          </a:p>
        </p:txBody>
      </p:sp>
      <p:sp>
        <p:nvSpPr>
          <p:cNvPr id="13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EAD62C5F-3DE7-4E86-BE71-C5D99DB3098D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17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Label size of chr</a:t>
            </a:r>
          </a:p>
        </p:txBody>
      </p:sp>
      <p:sp>
        <p:nvSpPr>
          <p:cNvPr id="14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C73D4A7-8A8A-45AF-ADAF-65265B74224F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18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color</a:t>
            </a:r>
          </a:p>
        </p:txBody>
      </p:sp>
      <p:sp>
        <p:nvSpPr>
          <p:cNvPr id="14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B494A279-8892-465D-9958-5F5650C6E7B4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19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color</a:t>
            </a:r>
          </a:p>
        </p:txBody>
      </p:sp>
      <p:sp>
        <p:nvSpPr>
          <p:cNvPr id="14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8E22B7B5-7EEC-4AC7-961C-262557E5E563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21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40" name="Picture 39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41" name="Picture 40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"/>
          <p:cNvPicPr/>
          <p:nvPr/>
        </p:nvPicPr>
        <p:blipFill>
          <a:blip r:embed="rId14"/>
          <a:stretch/>
        </p:blipFill>
        <p:spPr>
          <a:xfrm>
            <a:off x="27000" y="27000"/>
            <a:ext cx="4978080" cy="783360"/>
          </a:xfrm>
          <a:prstGeom prst="rect">
            <a:avLst/>
          </a:prstGeom>
          <a:ln>
            <a:noFill/>
          </a:ln>
        </p:spPr>
      </p:pic>
      <p:pic>
        <p:nvPicPr>
          <p:cNvPr id="9" name="Picture 2"/>
          <p:cNvPicPr/>
          <p:nvPr/>
        </p:nvPicPr>
        <p:blipFill>
          <a:blip r:embed="rId15"/>
          <a:stretch/>
        </p:blipFill>
        <p:spPr>
          <a:xfrm>
            <a:off x="11493720" y="6161760"/>
            <a:ext cx="697680" cy="69768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90000" tIns="45000" rIns="90000" bIns="45000"/>
          <a:lstStyle/>
          <a:p>
            <a:pPr marL="228600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</a:p>
          <a:p>
            <a:pPr marL="685800" lvl="1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AB3B2F41-8D8E-42C2-9997-F85505AB5C42}" type="datetime"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17/04/17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IN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4D250DA8-C982-4435-9934-FB82AE955DAF}" type="slidenum">
              <a:rPr lang="en-IN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Line 5"/>
          <p:cNvSpPr/>
          <p:nvPr/>
        </p:nvSpPr>
        <p:spPr>
          <a:xfrm flipV="1">
            <a:off x="377280" y="839520"/>
            <a:ext cx="11250360" cy="38160"/>
          </a:xfrm>
          <a:prstGeom prst="line">
            <a:avLst/>
          </a:prstGeom>
          <a:ln w="38160">
            <a:solidFill>
              <a:srgbClr val="0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4309920" y="3467160"/>
            <a:ext cx="3049200" cy="91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 algn="ctr">
              <a:lnSpc>
                <a:spcPct val="100000"/>
              </a:lnSpc>
            </a:pPr>
            <a:r>
              <a:rPr lang="en-IN" sz="5400" b="1" strike="noStrike" spc="-1">
                <a:solidFill>
                  <a:srgbClr val="19191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CIRCOS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" name="Picture 47"/>
          <p:cNvPicPr/>
          <p:nvPr/>
        </p:nvPicPr>
        <p:blipFill>
          <a:blip r:embed="rId2"/>
          <a:stretch/>
        </p:blipFill>
        <p:spPr>
          <a:xfrm>
            <a:off x="4813200" y="1333440"/>
            <a:ext cx="1994040" cy="2133720"/>
          </a:xfrm>
          <a:prstGeom prst="rect">
            <a:avLst/>
          </a:prstGeom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4756680" y="4381920"/>
            <a:ext cx="217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Pradyumna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 J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CustomShape 1"/>
          <p:cNvSpPr/>
          <p:nvPr/>
        </p:nvSpPr>
        <p:spPr>
          <a:xfrm>
            <a:off x="6337440" y="1629360"/>
            <a:ext cx="6095520" cy="477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circos-0.69/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bands.conf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bin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│   ├── circos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│   ├── gddiag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│   ├── list.modules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│   └── test.modules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circos.conf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data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│   └── karyotype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│       ├── karyotype.human.hg19.txt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│       └── karyotype.human.hg38.txt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errors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etc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fonts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ideogram.conf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ideogram.label.conf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ideogram.position.conf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input1.txt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input2.txt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lib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README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README.tutorials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SUPPORT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ticks.conf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├── tiles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1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└── toget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CustomShape 2"/>
          <p:cNvSpPr/>
          <p:nvPr/>
        </p:nvSpPr>
        <p:spPr>
          <a:xfrm flipH="1">
            <a:off x="4813200" y="2298600"/>
            <a:ext cx="17712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/>
        </p:style>
      </p:sp>
      <p:sp>
        <p:nvSpPr>
          <p:cNvPr id="71" name="CustomShape 3"/>
          <p:cNvSpPr/>
          <p:nvPr/>
        </p:nvSpPr>
        <p:spPr>
          <a:xfrm flipH="1">
            <a:off x="4565520" y="2955960"/>
            <a:ext cx="17712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/>
        </p:style>
      </p:sp>
      <p:sp>
        <p:nvSpPr>
          <p:cNvPr id="72" name="CustomShape 4"/>
          <p:cNvSpPr/>
          <p:nvPr/>
        </p:nvSpPr>
        <p:spPr>
          <a:xfrm flipH="1">
            <a:off x="4879800" y="3432240"/>
            <a:ext cx="17712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/>
        </p:style>
      </p:sp>
      <p:sp>
        <p:nvSpPr>
          <p:cNvPr id="73" name="CustomShape 5"/>
          <p:cNvSpPr/>
          <p:nvPr/>
        </p:nvSpPr>
        <p:spPr>
          <a:xfrm flipH="1">
            <a:off x="4664160" y="4317840"/>
            <a:ext cx="17712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/>
        </p:style>
      </p:sp>
      <p:sp>
        <p:nvSpPr>
          <p:cNvPr id="74" name="CustomShape 6"/>
          <p:cNvSpPr/>
          <p:nvPr/>
        </p:nvSpPr>
        <p:spPr>
          <a:xfrm flipH="1">
            <a:off x="4664160" y="4927680"/>
            <a:ext cx="17712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/>
        </p:style>
      </p:sp>
      <p:sp>
        <p:nvSpPr>
          <p:cNvPr id="75" name="CustomShape 7"/>
          <p:cNvSpPr/>
          <p:nvPr/>
        </p:nvSpPr>
        <p:spPr>
          <a:xfrm flipH="1">
            <a:off x="4664160" y="3975120"/>
            <a:ext cx="17712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/>
        </p:style>
      </p:sp>
      <p:sp>
        <p:nvSpPr>
          <p:cNvPr id="76" name="CustomShape 8"/>
          <p:cNvSpPr/>
          <p:nvPr/>
        </p:nvSpPr>
        <p:spPr>
          <a:xfrm>
            <a:off x="2259720" y="2113920"/>
            <a:ext cx="17809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Circos script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CustomShape 9"/>
          <p:cNvSpPr/>
          <p:nvPr/>
        </p:nvSpPr>
        <p:spPr>
          <a:xfrm>
            <a:off x="1973880" y="2771280"/>
            <a:ext cx="23522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Main configuration file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CustomShape 10"/>
          <p:cNvSpPr/>
          <p:nvPr/>
        </p:nvSpPr>
        <p:spPr>
          <a:xfrm>
            <a:off x="1990800" y="3234240"/>
            <a:ext cx="23191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Karyotype Definition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CustomShape 11"/>
          <p:cNvSpPr/>
          <p:nvPr/>
        </p:nvSpPr>
        <p:spPr>
          <a:xfrm>
            <a:off x="2259720" y="3768120"/>
            <a:ext cx="17809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Settings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12"/>
          <p:cNvSpPr/>
          <p:nvPr/>
        </p:nvSpPr>
        <p:spPr>
          <a:xfrm>
            <a:off x="1716840" y="4146840"/>
            <a:ext cx="28666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Ideogram configuration file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CustomShape 13"/>
          <p:cNvSpPr/>
          <p:nvPr/>
        </p:nvSpPr>
        <p:spPr>
          <a:xfrm>
            <a:off x="2259720" y="4739040"/>
            <a:ext cx="17809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Data files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CustomShape 14"/>
          <p:cNvSpPr/>
          <p:nvPr/>
        </p:nvSpPr>
        <p:spPr>
          <a:xfrm flipH="1">
            <a:off x="4664160" y="5784840"/>
            <a:ext cx="17712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/>
        </p:style>
      </p:sp>
      <p:sp>
        <p:nvSpPr>
          <p:cNvPr id="83" name="CustomShape 15"/>
          <p:cNvSpPr/>
          <p:nvPr/>
        </p:nvSpPr>
        <p:spPr>
          <a:xfrm>
            <a:off x="1897920" y="5629320"/>
            <a:ext cx="25048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Ticks Configuration file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16"/>
          <p:cNvSpPr/>
          <p:nvPr/>
        </p:nvSpPr>
        <p:spPr>
          <a:xfrm>
            <a:off x="816480" y="979560"/>
            <a:ext cx="8229240" cy="56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Circos File Structure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838080" y="1825560"/>
            <a:ext cx="10515240" cy="19713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28600" indent="-22824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Chromosomes and ideograms: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685800" lvl="1" indent="-22824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Ideograms refer to graphical representations of chromosomes or the region of chromosome.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685800" lvl="1" indent="-22824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default ideograms are arranged in a circle but radial positions of individual ideograms can be changed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816480" y="979560"/>
            <a:ext cx="8229240" cy="56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Circos File Structure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CustomShape 3"/>
          <p:cNvSpPr/>
          <p:nvPr/>
        </p:nvSpPr>
        <p:spPr>
          <a:xfrm>
            <a:off x="8597880" y="3467160"/>
            <a:ext cx="2882520" cy="30099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&lt;ideogram&gt;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&lt;spacing&gt;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default = 0.005r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&lt;/spacing&gt;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radius           = 0.90r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thickness        = 20p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fill             = yes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stroke_color     = dgrey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stroke_thickness = 2p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show_label       = yes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label_font       = default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label_radius     = dims(image,radius)-60p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label_size       = 30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label_parallel   = yes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&lt;/ideogram&gt;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4"/>
          <p:cNvSpPr/>
          <p:nvPr/>
        </p:nvSpPr>
        <p:spPr>
          <a:xfrm>
            <a:off x="825480" y="3722040"/>
            <a:ext cx="7759440" cy="1971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685800" lvl="1" indent="-22824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Ideograms are drawn based on a karyotype file which defines the name, size and label of all chromosomes in the data set.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838080" y="1825560"/>
            <a:ext cx="6857640" cy="43509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Config file: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685800" lvl="1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Hierarchical with parameters stored in blocks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1054080" y="3467160"/>
            <a:ext cx="4266720" cy="36558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19191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karyotype = karyotype.human.hg19.txt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19191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chromosomes_units = 1000000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19191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&lt;&lt;include ideogram.conf&gt;&gt;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19191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&lt;&lt;include ticks.conf&gt;&gt;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19191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&lt;image&gt;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19191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&lt;&lt;include etc/image.conf&gt;&gt;               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19191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&lt;/image&gt;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19191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&lt;&lt;include etc/colors_fonts_patterns.conf&gt;&gt;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19191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&lt;&lt;include etc/housekeeping.conf&gt;&gt;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Picture 2"/>
          <p:cNvPicPr/>
          <p:nvPr/>
        </p:nvPicPr>
        <p:blipFill>
          <a:blip r:embed="rId2"/>
          <a:stretch/>
        </p:blipFill>
        <p:spPr>
          <a:xfrm>
            <a:off x="7302600" y="3667680"/>
            <a:ext cx="2184120" cy="2184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2"/>
          <p:cNvPicPr/>
          <p:nvPr/>
        </p:nvPicPr>
        <p:blipFill>
          <a:blip r:embed="rId3"/>
          <a:srcRect t="8319" r="34604"/>
          <a:stretch/>
        </p:blipFill>
        <p:spPr>
          <a:xfrm>
            <a:off x="1028880" y="1531800"/>
            <a:ext cx="5606280" cy="5039640"/>
          </a:xfrm>
          <a:prstGeom prst="rect">
            <a:avLst/>
          </a:prstGeom>
          <a:ln>
            <a:noFill/>
          </a:ln>
        </p:spPr>
      </p:pic>
      <p:pic>
        <p:nvPicPr>
          <p:cNvPr id="93" name="Picture 3"/>
          <p:cNvPicPr/>
          <p:nvPr/>
        </p:nvPicPr>
        <p:blipFill>
          <a:blip r:embed="rId3"/>
          <a:srcRect l="66096" t="14361"/>
          <a:stretch/>
        </p:blipFill>
        <p:spPr>
          <a:xfrm>
            <a:off x="6635160" y="1697760"/>
            <a:ext cx="3211920" cy="4707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2"/>
          <p:cNvPicPr/>
          <p:nvPr/>
        </p:nvPicPr>
        <p:blipFill>
          <a:blip r:embed="rId3"/>
          <a:srcRect t="5855" r="34516"/>
          <a:stretch/>
        </p:blipFill>
        <p:spPr>
          <a:xfrm>
            <a:off x="1135800" y="1395000"/>
            <a:ext cx="5534280" cy="5089680"/>
          </a:xfrm>
          <a:prstGeom prst="rect">
            <a:avLst/>
          </a:prstGeom>
          <a:ln>
            <a:noFill/>
          </a:ln>
        </p:spPr>
      </p:pic>
      <p:pic>
        <p:nvPicPr>
          <p:cNvPr id="95" name="Picture 3"/>
          <p:cNvPicPr/>
          <p:nvPr/>
        </p:nvPicPr>
        <p:blipFill>
          <a:blip r:embed="rId3"/>
          <a:srcRect l="65867" t="15038"/>
          <a:stretch/>
        </p:blipFill>
        <p:spPr>
          <a:xfrm>
            <a:off x="6670440" y="1643400"/>
            <a:ext cx="2885040" cy="4593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2"/>
          <p:cNvPicPr/>
          <p:nvPr/>
        </p:nvPicPr>
        <p:blipFill>
          <a:blip r:embed="rId3"/>
          <a:srcRect l="2903" t="8646" r="40800"/>
          <a:stretch/>
        </p:blipFill>
        <p:spPr>
          <a:xfrm>
            <a:off x="1346040" y="1587600"/>
            <a:ext cx="4762080" cy="4965480"/>
          </a:xfrm>
          <a:prstGeom prst="rect">
            <a:avLst/>
          </a:prstGeom>
          <a:ln>
            <a:noFill/>
          </a:ln>
        </p:spPr>
      </p:pic>
      <p:pic>
        <p:nvPicPr>
          <p:cNvPr id="97" name="Picture 3"/>
          <p:cNvPicPr/>
          <p:nvPr/>
        </p:nvPicPr>
        <p:blipFill>
          <a:blip r:embed="rId3"/>
          <a:srcRect l="65906" t="14735"/>
          <a:stretch/>
        </p:blipFill>
        <p:spPr>
          <a:xfrm>
            <a:off x="6732000" y="1515960"/>
            <a:ext cx="2562480" cy="4667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2"/>
          <p:cNvPicPr/>
          <p:nvPr/>
        </p:nvPicPr>
        <p:blipFill>
          <a:blip r:embed="rId3"/>
          <a:srcRect l="3226" t="12123" r="38628" b="7317"/>
          <a:stretch/>
        </p:blipFill>
        <p:spPr>
          <a:xfrm>
            <a:off x="854280" y="1230840"/>
            <a:ext cx="5979240" cy="5245560"/>
          </a:xfrm>
          <a:prstGeom prst="rect">
            <a:avLst/>
          </a:prstGeom>
          <a:ln>
            <a:noFill/>
          </a:ln>
        </p:spPr>
      </p:pic>
      <p:pic>
        <p:nvPicPr>
          <p:cNvPr id="99" name="Picture 3"/>
          <p:cNvPicPr/>
          <p:nvPr/>
        </p:nvPicPr>
        <p:blipFill>
          <a:blip r:embed="rId3"/>
          <a:srcRect l="65763" t="14570"/>
          <a:stretch/>
        </p:blipFill>
        <p:spPr>
          <a:xfrm>
            <a:off x="6705000" y="1336320"/>
            <a:ext cx="2825640" cy="5081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2"/>
          <p:cNvPicPr/>
          <p:nvPr/>
        </p:nvPicPr>
        <p:blipFill>
          <a:blip r:embed="rId3"/>
          <a:srcRect t="8824" r="38893"/>
          <a:stretch/>
        </p:blipFill>
        <p:spPr>
          <a:xfrm>
            <a:off x="680040" y="1065240"/>
            <a:ext cx="6009120" cy="5874480"/>
          </a:xfrm>
          <a:prstGeom prst="rect">
            <a:avLst/>
          </a:prstGeom>
          <a:ln>
            <a:noFill/>
          </a:ln>
        </p:spPr>
      </p:pic>
      <p:pic>
        <p:nvPicPr>
          <p:cNvPr id="101" name="Picture 3"/>
          <p:cNvPicPr/>
          <p:nvPr/>
        </p:nvPicPr>
        <p:blipFill>
          <a:blip r:embed="rId3"/>
          <a:srcRect l="66633" t="14977"/>
          <a:stretch/>
        </p:blipFill>
        <p:spPr>
          <a:xfrm>
            <a:off x="6796080" y="1065240"/>
            <a:ext cx="3434400" cy="5590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2"/>
          <p:cNvPicPr/>
          <p:nvPr/>
        </p:nvPicPr>
        <p:blipFill>
          <a:blip r:embed="rId3"/>
          <a:srcRect l="2272" t="9901" r="39514" b="4965"/>
          <a:stretch/>
        </p:blipFill>
        <p:spPr>
          <a:xfrm>
            <a:off x="902520" y="1148760"/>
            <a:ext cx="5738400" cy="5343120"/>
          </a:xfrm>
          <a:prstGeom prst="rect">
            <a:avLst/>
          </a:prstGeom>
          <a:ln>
            <a:noFill/>
          </a:ln>
        </p:spPr>
      </p:pic>
      <p:pic>
        <p:nvPicPr>
          <p:cNvPr id="103" name="Picture 3"/>
          <p:cNvPicPr/>
          <p:nvPr/>
        </p:nvPicPr>
        <p:blipFill>
          <a:blip r:embed="rId3"/>
          <a:srcRect l="66260" t="14624"/>
          <a:stretch/>
        </p:blipFill>
        <p:spPr>
          <a:xfrm>
            <a:off x="6641280" y="1113840"/>
            <a:ext cx="3459240" cy="5358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2"/>
          <p:cNvPicPr/>
          <p:nvPr/>
        </p:nvPicPr>
        <p:blipFill>
          <a:blip r:embed="rId3"/>
          <a:srcRect l="1920" t="9901" r="38577" b="5042"/>
          <a:stretch/>
        </p:blipFill>
        <p:spPr>
          <a:xfrm>
            <a:off x="890280" y="1227240"/>
            <a:ext cx="5734800" cy="5558400"/>
          </a:xfrm>
          <a:prstGeom prst="rect">
            <a:avLst/>
          </a:prstGeom>
          <a:ln>
            <a:noFill/>
          </a:ln>
        </p:spPr>
      </p:pic>
      <p:pic>
        <p:nvPicPr>
          <p:cNvPr id="105" name="Picture 3"/>
          <p:cNvPicPr/>
          <p:nvPr/>
        </p:nvPicPr>
        <p:blipFill>
          <a:blip r:embed="rId3"/>
          <a:srcRect l="65953" t="15153"/>
          <a:stretch/>
        </p:blipFill>
        <p:spPr>
          <a:xfrm>
            <a:off x="6818040" y="1527840"/>
            <a:ext cx="3083760" cy="489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838080" y="1825560"/>
            <a:ext cx="10540800" cy="43279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Genomic visualization tool created by Martin Kryzywinski.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Represent data in circular layout.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Can represent most of biological data (copy number, methylation, relation between genomes/ genes etc.)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Circos can adjust the visualization based on data values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Ideally suited for imaging relationship between positional data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By compositing the axes circularly, instead of along straight lines, relationship views become less cluttered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Circos does not perform any analysis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CustomShape 2"/>
          <p:cNvSpPr/>
          <p:nvPr/>
        </p:nvSpPr>
        <p:spPr>
          <a:xfrm>
            <a:off x="816480" y="979560"/>
            <a:ext cx="8229240" cy="56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What is Circos?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2"/>
          <p:cNvPicPr/>
          <p:nvPr/>
        </p:nvPicPr>
        <p:blipFill>
          <a:blip r:embed="rId2"/>
          <a:srcRect l="2004" t="8630" r="38871" b="4106"/>
          <a:stretch/>
        </p:blipFill>
        <p:spPr>
          <a:xfrm>
            <a:off x="903960" y="1008360"/>
            <a:ext cx="5883480" cy="5787000"/>
          </a:xfrm>
          <a:prstGeom prst="rect">
            <a:avLst/>
          </a:prstGeom>
          <a:ln>
            <a:noFill/>
          </a:ln>
        </p:spPr>
      </p:pic>
      <p:pic>
        <p:nvPicPr>
          <p:cNvPr id="107" name="Picture 3"/>
          <p:cNvPicPr/>
          <p:nvPr/>
        </p:nvPicPr>
        <p:blipFill>
          <a:blip r:embed="rId2"/>
          <a:srcRect l="66148" t="14964"/>
          <a:stretch/>
        </p:blipFill>
        <p:spPr>
          <a:xfrm>
            <a:off x="6921000" y="1441800"/>
            <a:ext cx="3078360" cy="4919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2"/>
          <p:cNvPicPr/>
          <p:nvPr/>
        </p:nvPicPr>
        <p:blipFill>
          <a:blip r:embed="rId3"/>
          <a:srcRect l="2596" t="8992" r="38736" b="5172"/>
          <a:stretch/>
        </p:blipFill>
        <p:spPr>
          <a:xfrm>
            <a:off x="896400" y="1019880"/>
            <a:ext cx="6075720" cy="5657400"/>
          </a:xfrm>
          <a:prstGeom prst="rect">
            <a:avLst/>
          </a:prstGeom>
          <a:ln>
            <a:noFill/>
          </a:ln>
        </p:spPr>
      </p:pic>
      <p:pic>
        <p:nvPicPr>
          <p:cNvPr id="109" name="Picture 3"/>
          <p:cNvPicPr/>
          <p:nvPr/>
        </p:nvPicPr>
        <p:blipFill>
          <a:blip r:embed="rId3"/>
          <a:srcRect l="66077" t="14754"/>
          <a:stretch/>
        </p:blipFill>
        <p:spPr>
          <a:xfrm>
            <a:off x="6898680" y="1324800"/>
            <a:ext cx="2925000" cy="5317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2"/>
          <p:cNvPicPr/>
          <p:nvPr/>
        </p:nvPicPr>
        <p:blipFill>
          <a:blip r:embed="rId3"/>
          <a:srcRect l="1821" t="8370" r="39695" b="6033"/>
          <a:stretch/>
        </p:blipFill>
        <p:spPr>
          <a:xfrm>
            <a:off x="892800" y="1113840"/>
            <a:ext cx="5800680" cy="5515200"/>
          </a:xfrm>
          <a:prstGeom prst="rect">
            <a:avLst/>
          </a:prstGeom>
          <a:ln>
            <a:noFill/>
          </a:ln>
        </p:spPr>
      </p:pic>
      <p:pic>
        <p:nvPicPr>
          <p:cNvPr id="111" name="Picture 3"/>
          <p:cNvPicPr/>
          <p:nvPr/>
        </p:nvPicPr>
        <p:blipFill>
          <a:blip r:embed="rId3"/>
          <a:srcRect l="66026" t="15022" r="110" b="372"/>
          <a:stretch/>
        </p:blipFill>
        <p:spPr>
          <a:xfrm>
            <a:off x="6699600" y="1612080"/>
            <a:ext cx="2947320" cy="4691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2"/>
          <p:cNvPicPr/>
          <p:nvPr/>
        </p:nvPicPr>
        <p:blipFill>
          <a:blip r:embed="rId3"/>
          <a:srcRect l="1401" t="8354" r="38404" b="3806"/>
          <a:stretch/>
        </p:blipFill>
        <p:spPr>
          <a:xfrm>
            <a:off x="885240" y="1190160"/>
            <a:ext cx="5906880" cy="5667480"/>
          </a:xfrm>
          <a:prstGeom prst="rect">
            <a:avLst/>
          </a:prstGeom>
          <a:ln>
            <a:noFill/>
          </a:ln>
        </p:spPr>
      </p:pic>
      <p:pic>
        <p:nvPicPr>
          <p:cNvPr id="113" name="Picture 3"/>
          <p:cNvPicPr/>
          <p:nvPr/>
        </p:nvPicPr>
        <p:blipFill>
          <a:blip r:embed="rId3"/>
          <a:srcRect l="65451" t="14576"/>
          <a:stretch/>
        </p:blipFill>
        <p:spPr>
          <a:xfrm>
            <a:off x="6785280" y="1393200"/>
            <a:ext cx="3004200" cy="4927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Picture 2"/>
          <p:cNvPicPr/>
          <p:nvPr/>
        </p:nvPicPr>
        <p:blipFill>
          <a:blip r:embed="rId3"/>
          <a:srcRect l="2417" t="9130" r="39129" b="4183"/>
          <a:stretch/>
        </p:blipFill>
        <p:spPr>
          <a:xfrm>
            <a:off x="900000" y="1146600"/>
            <a:ext cx="5878080" cy="5295600"/>
          </a:xfrm>
          <a:prstGeom prst="rect">
            <a:avLst/>
          </a:prstGeom>
          <a:ln>
            <a:noFill/>
          </a:ln>
        </p:spPr>
      </p:pic>
      <p:pic>
        <p:nvPicPr>
          <p:cNvPr id="115" name="Picture 3"/>
          <p:cNvPicPr/>
          <p:nvPr/>
        </p:nvPicPr>
        <p:blipFill>
          <a:blip r:embed="rId3"/>
          <a:srcRect l="65948" t="14265"/>
          <a:stretch/>
        </p:blipFill>
        <p:spPr>
          <a:xfrm>
            <a:off x="6792840" y="1480320"/>
            <a:ext cx="3091320" cy="4297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icture 2"/>
          <p:cNvPicPr/>
          <p:nvPr/>
        </p:nvPicPr>
        <p:blipFill>
          <a:blip r:embed="rId2"/>
          <a:srcRect l="2046" t="9047" r="39178" b="3960"/>
          <a:stretch/>
        </p:blipFill>
        <p:spPr>
          <a:xfrm>
            <a:off x="841680" y="1150200"/>
            <a:ext cx="5878080" cy="5482440"/>
          </a:xfrm>
          <a:prstGeom prst="rect">
            <a:avLst/>
          </a:prstGeom>
          <a:ln>
            <a:noFill/>
          </a:ln>
        </p:spPr>
      </p:pic>
      <p:pic>
        <p:nvPicPr>
          <p:cNvPr id="117" name="Picture 3"/>
          <p:cNvPicPr/>
          <p:nvPr/>
        </p:nvPicPr>
        <p:blipFill>
          <a:blip r:embed="rId2"/>
          <a:srcRect l="66585" t="14286"/>
          <a:stretch/>
        </p:blipFill>
        <p:spPr>
          <a:xfrm>
            <a:off x="6720120" y="1378800"/>
            <a:ext cx="2995560" cy="460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Picture 2"/>
          <p:cNvPicPr/>
          <p:nvPr/>
        </p:nvPicPr>
        <p:blipFill>
          <a:blip r:embed="rId3"/>
          <a:srcRect l="2050" t="9204" r="38181" b="5316"/>
          <a:stretch/>
        </p:blipFill>
        <p:spPr>
          <a:xfrm>
            <a:off x="762120" y="1244520"/>
            <a:ext cx="6114600" cy="5486040"/>
          </a:xfrm>
          <a:prstGeom prst="rect">
            <a:avLst/>
          </a:prstGeom>
          <a:ln>
            <a:noFill/>
          </a:ln>
        </p:spPr>
      </p:pic>
      <p:pic>
        <p:nvPicPr>
          <p:cNvPr id="119" name="Picture 3"/>
          <p:cNvPicPr/>
          <p:nvPr/>
        </p:nvPicPr>
        <p:blipFill>
          <a:blip r:embed="rId3"/>
          <a:srcRect l="66117" t="14249"/>
          <a:stretch/>
        </p:blipFill>
        <p:spPr>
          <a:xfrm>
            <a:off x="6902280" y="1518480"/>
            <a:ext cx="2749320" cy="4785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888840" y="1225080"/>
            <a:ext cx="106804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i="1" strike="noStrike" spc="-1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https://github.com/pradyumnasagar/mlsc_bioinfo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1" name="Picture 2"/>
          <p:cNvPicPr/>
          <p:nvPr/>
        </p:nvPicPr>
        <p:blipFill>
          <a:blip r:embed="rId2"/>
          <a:srcRect l="19899" t="34448" r="16564" b="39264"/>
          <a:stretch/>
        </p:blipFill>
        <p:spPr>
          <a:xfrm>
            <a:off x="888840" y="1594440"/>
            <a:ext cx="7746480" cy="1802880"/>
          </a:xfrm>
          <a:prstGeom prst="rect">
            <a:avLst/>
          </a:prstGeom>
          <a:ln>
            <a:noFill/>
          </a:ln>
        </p:spPr>
      </p:pic>
      <p:sp>
        <p:nvSpPr>
          <p:cNvPr id="122" name="CustomShape 2"/>
          <p:cNvSpPr/>
          <p:nvPr/>
        </p:nvSpPr>
        <p:spPr>
          <a:xfrm>
            <a:off x="977760" y="4253040"/>
            <a:ext cx="78735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Check the Cicos version installed in terminal type command: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3"/>
          <p:cNvSpPr/>
          <p:nvPr/>
        </p:nvSpPr>
        <p:spPr>
          <a:xfrm>
            <a:off x="1422360" y="4622400"/>
            <a:ext cx="2323800" cy="36468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circos -v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CustomShape 4"/>
          <p:cNvSpPr/>
          <p:nvPr/>
        </p:nvSpPr>
        <p:spPr>
          <a:xfrm>
            <a:off x="977760" y="3606840"/>
            <a:ext cx="1059156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Extract the file to a folder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Open terminal and change the directory to the extracted folder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5"/>
          <p:cNvSpPr/>
          <p:nvPr/>
        </p:nvSpPr>
        <p:spPr>
          <a:xfrm>
            <a:off x="965160" y="5047560"/>
            <a:ext cx="104644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Go to </a:t>
            </a:r>
            <a:r>
              <a:rPr lang="en-IN" sz="1800" b="0" strike="noStrike" spc="-1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practical/1/ </a:t>
            </a: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folder in terminal  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551520" y="1334160"/>
            <a:ext cx="11088720" cy="173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i="1" u="sng" strike="noStrike" spc="-1">
                <a:solidFill>
                  <a:srgbClr val="00B0F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http://circos.ca/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Martin Krzywinski et al. Circos: An information aesthetic for comparative genomics.Genome Res. 2009. 19: 1639-1645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Link: </a:t>
            </a:r>
            <a:r>
              <a:rPr lang="en-IN" sz="1800" b="0" i="1" u="sng" strike="noStrike" spc="-1">
                <a:solidFill>
                  <a:srgbClr val="00B0F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http://genome.cshlp.org/content/19/9/1639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DOI: 10.1101/gr.092759.109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838080" y="14320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Circos can be easily automated and incorporated into data analysis pipelines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Circos does not have an interactive interface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Circos is written in Perl, which is available for nearly any computing platform.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28600" indent="-22824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Available at http://circos.ca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90000"/>
              </a:lnSpc>
            </a:pP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2"/>
          <p:cNvPicPr/>
          <p:nvPr/>
        </p:nvPicPr>
        <p:blipFill>
          <a:blip r:embed="rId2"/>
          <a:stretch/>
        </p:blipFill>
        <p:spPr>
          <a:xfrm>
            <a:off x="1632240" y="1734840"/>
            <a:ext cx="2939400" cy="4716360"/>
          </a:xfrm>
          <a:prstGeom prst="rect">
            <a:avLst/>
          </a:prstGeom>
          <a:ln>
            <a:noFill/>
          </a:ln>
        </p:spPr>
      </p:pic>
      <p:pic>
        <p:nvPicPr>
          <p:cNvPr id="53" name="Picture 3"/>
          <p:cNvPicPr/>
          <p:nvPr/>
        </p:nvPicPr>
        <p:blipFill>
          <a:blip r:embed="rId3"/>
          <a:stretch/>
        </p:blipFill>
        <p:spPr>
          <a:xfrm>
            <a:off x="6387480" y="1459080"/>
            <a:ext cx="4716360" cy="4716360"/>
          </a:xfrm>
          <a:prstGeom prst="rect">
            <a:avLst/>
          </a:prstGeom>
          <a:ln>
            <a:noFill/>
          </a:ln>
        </p:spPr>
      </p:pic>
      <p:sp>
        <p:nvSpPr>
          <p:cNvPr id="54" name="CustomShape 1"/>
          <p:cNvSpPr/>
          <p:nvPr/>
        </p:nvSpPr>
        <p:spPr>
          <a:xfrm>
            <a:off x="4699080" y="4070160"/>
            <a:ext cx="14187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/>
        </p:style>
      </p:sp>
      <p:sp>
        <p:nvSpPr>
          <p:cNvPr id="55" name="CustomShape 2"/>
          <p:cNvSpPr/>
          <p:nvPr/>
        </p:nvSpPr>
        <p:spPr>
          <a:xfrm>
            <a:off x="816480" y="979560"/>
            <a:ext cx="8229240" cy="56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Why Circos?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2"/>
          <p:cNvPicPr/>
          <p:nvPr/>
        </p:nvPicPr>
        <p:blipFill>
          <a:blip r:embed="rId2"/>
          <a:stretch/>
        </p:blipFill>
        <p:spPr>
          <a:xfrm>
            <a:off x="1306440" y="1687320"/>
            <a:ext cx="2528640" cy="4828320"/>
          </a:xfrm>
          <a:prstGeom prst="rect">
            <a:avLst/>
          </a:prstGeom>
          <a:ln>
            <a:noFill/>
          </a:ln>
        </p:spPr>
      </p:pic>
      <p:pic>
        <p:nvPicPr>
          <p:cNvPr id="57" name="Picture 3"/>
          <p:cNvPicPr/>
          <p:nvPr/>
        </p:nvPicPr>
        <p:blipFill>
          <a:blip r:embed="rId3"/>
          <a:stretch/>
        </p:blipFill>
        <p:spPr>
          <a:xfrm>
            <a:off x="5733000" y="1387800"/>
            <a:ext cx="5353560" cy="5353560"/>
          </a:xfrm>
          <a:prstGeom prst="rect">
            <a:avLst/>
          </a:prstGeom>
          <a:ln>
            <a:noFill/>
          </a:ln>
        </p:spPr>
      </p:pic>
      <p:sp>
        <p:nvSpPr>
          <p:cNvPr id="58" name="CustomShape 1"/>
          <p:cNvSpPr/>
          <p:nvPr/>
        </p:nvSpPr>
        <p:spPr>
          <a:xfrm>
            <a:off x="816480" y="979560"/>
            <a:ext cx="8229240" cy="56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Why Circos?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"/>
          <p:cNvPicPr/>
          <p:nvPr/>
        </p:nvPicPr>
        <p:blipFill>
          <a:blip r:embed="rId3"/>
          <a:srcRect l="21045" t="24264" r="15106" b="18150"/>
          <a:stretch/>
        </p:blipFill>
        <p:spPr>
          <a:xfrm>
            <a:off x="1739880" y="1917720"/>
            <a:ext cx="8510760" cy="4317480"/>
          </a:xfrm>
          <a:prstGeom prst="rect">
            <a:avLst/>
          </a:prstGeom>
          <a:ln>
            <a:noFill/>
          </a:ln>
        </p:spPr>
      </p:pic>
      <p:sp>
        <p:nvSpPr>
          <p:cNvPr id="60" name="CustomShape 1"/>
          <p:cNvSpPr/>
          <p:nvPr/>
        </p:nvSpPr>
        <p:spPr>
          <a:xfrm>
            <a:off x="816480" y="979560"/>
            <a:ext cx="8229240" cy="56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Why Circos?</a:t>
            </a: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2"/>
          <p:cNvPicPr/>
          <p:nvPr/>
        </p:nvPicPr>
        <p:blipFill>
          <a:blip r:embed="rId2"/>
          <a:stretch/>
        </p:blipFill>
        <p:spPr>
          <a:xfrm>
            <a:off x="5702040" y="996840"/>
            <a:ext cx="5860800" cy="5860800"/>
          </a:xfrm>
          <a:prstGeom prst="rect">
            <a:avLst/>
          </a:prstGeom>
          <a:ln>
            <a:noFill/>
          </a:ln>
        </p:spPr>
      </p:pic>
      <p:pic>
        <p:nvPicPr>
          <p:cNvPr id="62" name="Picture 7"/>
          <p:cNvPicPr/>
          <p:nvPr/>
        </p:nvPicPr>
        <p:blipFill>
          <a:blip r:embed="rId3"/>
          <a:stretch/>
        </p:blipFill>
        <p:spPr>
          <a:xfrm>
            <a:off x="660240" y="1897560"/>
            <a:ext cx="3734280" cy="3215160"/>
          </a:xfrm>
          <a:prstGeom prst="rect">
            <a:avLst/>
          </a:prstGeom>
          <a:ln>
            <a:noFill/>
          </a:ln>
        </p:spPr>
      </p:pic>
      <p:sp>
        <p:nvSpPr>
          <p:cNvPr id="63" name="CustomShape 1"/>
          <p:cNvSpPr/>
          <p:nvPr/>
        </p:nvSpPr>
        <p:spPr>
          <a:xfrm flipH="1" flipV="1">
            <a:off x="4597560" y="3390840"/>
            <a:ext cx="1218960" cy="228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tx1"/>
            </a:solidFill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Picture 2"/>
          <p:cNvPicPr/>
          <p:nvPr/>
        </p:nvPicPr>
        <p:blipFill>
          <a:blip r:embed="rId2"/>
          <a:srcRect t="5417" b="-5417"/>
          <a:stretch/>
        </p:blipFill>
        <p:spPr>
          <a:xfrm>
            <a:off x="2293200" y="914400"/>
            <a:ext cx="7993800" cy="585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icture 2"/>
          <p:cNvPicPr/>
          <p:nvPr/>
        </p:nvPicPr>
        <p:blipFill>
          <a:blip r:embed="rId2"/>
          <a:stretch/>
        </p:blipFill>
        <p:spPr>
          <a:xfrm>
            <a:off x="8696160" y="1801800"/>
            <a:ext cx="2952360" cy="4066920"/>
          </a:xfrm>
          <a:prstGeom prst="rect">
            <a:avLst/>
          </a:prstGeom>
          <a:ln>
            <a:noFill/>
          </a:ln>
        </p:spPr>
      </p:pic>
      <p:pic>
        <p:nvPicPr>
          <p:cNvPr id="66" name="Picture 3"/>
          <p:cNvPicPr/>
          <p:nvPr/>
        </p:nvPicPr>
        <p:blipFill>
          <a:blip r:embed="rId3"/>
          <a:stretch/>
        </p:blipFill>
        <p:spPr>
          <a:xfrm>
            <a:off x="4911840" y="2063880"/>
            <a:ext cx="3695400" cy="3695400"/>
          </a:xfrm>
          <a:prstGeom prst="rect">
            <a:avLst/>
          </a:prstGeom>
          <a:ln>
            <a:noFill/>
          </a:ln>
        </p:spPr>
      </p:pic>
      <p:pic>
        <p:nvPicPr>
          <p:cNvPr id="67" name="Picture 4"/>
          <p:cNvPicPr/>
          <p:nvPr/>
        </p:nvPicPr>
        <p:blipFill>
          <a:blip r:embed="rId4"/>
          <a:stretch/>
        </p:blipFill>
        <p:spPr>
          <a:xfrm>
            <a:off x="1657440" y="4197240"/>
            <a:ext cx="2660400" cy="2660400"/>
          </a:xfrm>
          <a:prstGeom prst="rect">
            <a:avLst/>
          </a:prstGeom>
          <a:ln>
            <a:noFill/>
          </a:ln>
        </p:spPr>
      </p:pic>
      <p:pic>
        <p:nvPicPr>
          <p:cNvPr id="68" name="Picture 5"/>
          <p:cNvPicPr/>
          <p:nvPr/>
        </p:nvPicPr>
        <p:blipFill>
          <a:blip r:embed="rId5"/>
          <a:stretch/>
        </p:blipFill>
        <p:spPr>
          <a:xfrm>
            <a:off x="1657440" y="1270080"/>
            <a:ext cx="2641320" cy="2641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4070</TotalTime>
  <Words>666</Words>
  <Application>Microsoft Office PowerPoint</Application>
  <PresentationFormat>Custom</PresentationFormat>
  <Paragraphs>131</Paragraphs>
  <Slides>28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pradyumna sagara</dc:creator>
  <cp:keywords>Bioinformatics</cp:keywords>
  <dc:description/>
  <cp:lastModifiedBy>pradyumna</cp:lastModifiedBy>
  <cp:revision>110</cp:revision>
  <dcterms:created xsi:type="dcterms:W3CDTF">2016-12-21T17:36:28Z</dcterms:created>
  <dcterms:modified xsi:type="dcterms:W3CDTF">2017-04-17T14:50:07Z</dcterms:modified>
  <cp:contentStatus>Final</cp:contentStatus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13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28</vt:i4>
  </property>
  <property fmtid="{D5CDD505-2E9C-101B-9397-08002B2CF9AE}" pid="12" name="_MarkAsFinal">
    <vt:bool>true</vt:bool>
  </property>
</Properties>
</file>